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9" r:id="rId4"/>
    <p:sldId id="259" r:id="rId5"/>
    <p:sldId id="258" r:id="rId6"/>
    <p:sldId id="264" r:id="rId7"/>
    <p:sldId id="265" r:id="rId8"/>
    <p:sldId id="270" r:id="rId9"/>
    <p:sldId id="271" r:id="rId10"/>
    <p:sldId id="262" r:id="rId11"/>
    <p:sldId id="260" r:id="rId12"/>
    <p:sldId id="267" r:id="rId13"/>
    <p:sldId id="261" r:id="rId14"/>
    <p:sldId id="263" r:id="rId15"/>
    <p:sldId id="272" r:id="rId16"/>
    <p:sldId id="273" r:id="rId17"/>
    <p:sldId id="268" r:id="rId18"/>
    <p:sldId id="266" r:id="rId19"/>
  </p:sldIdLst>
  <p:sldSz cx="18288000" cy="10287000"/>
  <p:notesSz cx="6858000" cy="9144000"/>
  <p:embeddedFontLst>
    <p:embeddedFont>
      <p:font typeface="Gong Gothic Bold" pitchFamily="2" charset="-127"/>
      <p:bold r:id="rId21"/>
    </p:embeddedFont>
    <p:embeddedFont>
      <p:font typeface="Pretendard Black" panose="02000A03000000020004" pitchFamily="2" charset="-127"/>
      <p:bold r:id="rId22"/>
    </p:embeddedFont>
    <p:embeddedFont>
      <p:font typeface="Pretendard Bold" panose="02000803000000020004" pitchFamily="2" charset="-127"/>
      <p:bold r:id="rId23"/>
    </p:embeddedFont>
    <p:embeddedFont>
      <p:font typeface="Pretendard Medium" panose="02000603000000020004" pitchFamily="2" charset="-127"/>
      <p:regular r:id="rId24"/>
      <p:bold r:id="rId25"/>
    </p:embeddedFont>
    <p:embeddedFont>
      <p:font typeface="Pretendard Regular" panose="02000503000000020004" pitchFamily="2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BFE"/>
    <a:srgbClr val="EE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576" autoAdjust="0"/>
  </p:normalViewPr>
  <p:slideViewPr>
    <p:cSldViewPr>
      <p:cViewPr varScale="1">
        <p:scale>
          <a:sx n="98" d="100"/>
          <a:sy n="98" d="100"/>
        </p:scale>
        <p:origin x="1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7D6E8-5C14-324F-8189-8AE7D98FB5F6}" type="datetimeFigureOut">
              <a:rPr kumimoji="1" lang="ko-KR" altLang="en-US" smtClean="0"/>
              <a:t>2024. 12. 8.</a:t>
            </a:fld>
            <a:endParaRPr kumimoji="1"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ko-KR"/>
              <a:t>Click to edit Master text styles</a:t>
            </a:r>
          </a:p>
          <a:p>
            <a:pPr lvl="1"/>
            <a:r>
              <a:rPr kumimoji="1" lang="en-US" altLang="ko-KR"/>
              <a:t>Second level</a:t>
            </a:r>
          </a:p>
          <a:p>
            <a:pPr lvl="2"/>
            <a:r>
              <a:rPr kumimoji="1" lang="en-US" altLang="ko-KR"/>
              <a:t>Third level</a:t>
            </a:r>
          </a:p>
          <a:p>
            <a:pPr lvl="3"/>
            <a:r>
              <a:rPr kumimoji="1" lang="en-US" altLang="ko-KR"/>
              <a:t>Fourth level</a:t>
            </a:r>
          </a:p>
          <a:p>
            <a:pPr lvl="4"/>
            <a:r>
              <a:rPr kumimoji="1" lang="en-US" altLang="ko-KR"/>
              <a:t>Fifth level</a:t>
            </a:r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A70CE-727C-BC4C-99D9-2E9D1C2FE6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45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DE038-949B-5C65-B66A-C9A2C429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4EA05-057B-8A3D-B18C-FDC328C3A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EF28F-0E9F-2A11-7920-7BA9B5FFC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Employee / Company Location: </a:t>
            </a:r>
            <a:r>
              <a:rPr kumimoji="1" lang="ko-KR" altLang="en-US" dirty="0"/>
              <a:t>해당 근무자의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 혹은 계약 맺은 기업의 본사 위치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고용 형태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Full time, Part time, Freelance, Contract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루피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인도화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기업 크기 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CA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(small) - Less than 50 employees, M(medium) - 50 to 250 employees, L(large) - More than 250 employees</a:t>
            </a:r>
            <a:endParaRPr lang="en-CA" sz="1400" dirty="0">
              <a:effectLst/>
            </a:endParaRPr>
          </a:p>
          <a:p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CA729-EE36-86A0-81CB-579D37168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9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조원 모두가 데이터 테크놀로지 전공으로 추후 해당 분야로 진출할 가능성이 높고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현재 데이터 과학 관련 직무에 대한 연봉 수준 및 트렌드를 이해하는 데 유용하다고 생각되어 커리어 설계에 도움을 줄 수 있다고 생각해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8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1ECE-F07A-F21F-3F0F-D7DEB1A7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924FF-B1E6-29B9-9919-FD77FE38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E258-6FC8-C8C9-DDC7-D10CE4CB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그대로 분석 진행하기에는 각 직책별로 샘플도 적고 직책이 너무 많음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16AD5-AC23-AF0A-0DA2-B33B1BB78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95E4-0AB9-E35D-8B9C-608238C6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7858F-B40C-C345-545B-46F797518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ECD5-8021-837D-67C9-D44F120B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8B30-9C9A-F582-DC78-4596B9C40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825-2351-0550-8B3A-3415E646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B806A-5BC6-BB74-6544-65477D1DE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E9552-0A90-1971-AA34-2CA151BD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6DCF7-0AB2-3444-1215-2835383B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0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BDAE-1EFF-423B-981D-51E8504E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22730-9B43-E46A-D029-F67920C27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2FDCC-D8A9-2226-9E50-36FB20A9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A1A2-F9B7-523F-B125-2CE9C357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53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whenamancodes/data-science-fields-salary-categorization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2100"/>
            <a:ext cx="15443200" cy="7162800"/>
          </a:xfrm>
          <a:prstGeom prst="rect">
            <a:avLst/>
          </a:prstGeom>
          <a:effectLst>
            <a:outerShdw blurRad="2238998" dist="1599115" dir="2700000">
              <a:srgbClr val="000000">
                <a:alpha val="2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6477000"/>
            <a:ext cx="1116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2870200"/>
            <a:ext cx="108204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9500" i="1" spc="-400" dirty="0">
                <a:solidFill>
                  <a:srgbClr val="000000"/>
                </a:solidFill>
                <a:latin typeface="Gong Gothic Bold"/>
                <a:ea typeface="Gong Gothic Bold"/>
              </a:rPr>
              <a:t>데이터 사이언스 직종 </a:t>
            </a:r>
            <a:r>
              <a:rPr lang="ko-KR" altLang="en-US" sz="9500" b="0" i="1" u="none" strike="noStrike" spc="-400" dirty="0">
                <a:solidFill>
                  <a:srgbClr val="4B1BFD"/>
                </a:solidFill>
                <a:ea typeface="Gong Gothic Bold"/>
              </a:rPr>
              <a:t>연봉 분석</a:t>
            </a:r>
            <a:endParaRPr lang="ko-KR" sz="9500" b="0" i="1" u="none" strike="noStrike" spc="-400" dirty="0">
              <a:solidFill>
                <a:srgbClr val="4B1BFD"/>
              </a:solidFill>
              <a:ea typeface="Gong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0" y="6775450"/>
            <a:ext cx="3327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60213026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강한결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60231211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김태훈</a:t>
            </a:r>
            <a:endParaRPr lang="en-CA" altLang="ko-KR" sz="2800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60231181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서예승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60191684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전성민</a:t>
            </a:r>
            <a:endParaRPr lang="ko-KR" sz="2800" b="0" i="0" u="none" strike="noStrike" dirty="0">
              <a:solidFill>
                <a:srgbClr val="4B1BFD"/>
              </a:solidFill>
              <a:ea typeface="Pretendard Black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7D6B15E-3AFA-AB55-B00B-F3EE7D3152B7}"/>
              </a:ext>
            </a:extLst>
          </p:cNvPr>
          <p:cNvSpPr txBox="1"/>
          <p:nvPr/>
        </p:nvSpPr>
        <p:spPr>
          <a:xfrm>
            <a:off x="5741987" y="5854700"/>
            <a:ext cx="6804025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2024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학기 통계적 데이터분석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Assignment 5</a:t>
            </a:r>
            <a:endParaRPr lang="ko-KR" sz="2800" b="1" i="0" u="none" strike="noStrike" dirty="0">
              <a:solidFill>
                <a:srgbClr val="4B1BFD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0" y="1638300"/>
            <a:ext cx="767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3400" y="6083300"/>
            <a:ext cx="64135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2921000"/>
            <a:ext cx="764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ko-KR" altLang="en-US" sz="2400" b="1" dirty="0">
                <a:solidFill>
                  <a:srgbClr val="4B1BFE"/>
                </a:solidFill>
                <a:latin typeface="Pretendard Bold"/>
                <a:ea typeface="Pretendard Bold"/>
              </a:rPr>
              <a:t>정규성을 띄는 변수</a:t>
            </a:r>
            <a:endParaRPr lang="en-CA" altLang="ko-KR" sz="24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solidFill>
                  <a:srgbClr val="4B1BFE"/>
                </a:solidFill>
                <a:latin typeface="Gong Gothic Bold"/>
              </a:rPr>
              <a:t> </a:t>
            </a:r>
            <a:endParaRPr lang="en-US" sz="2400" b="0" i="0" u="none" strike="noStrike" dirty="0">
              <a:solidFill>
                <a:srgbClr val="4B1BFE"/>
              </a:solidFill>
              <a:latin typeface="Gong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3400" y="2895600"/>
            <a:ext cx="764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ko-KR" altLang="en-US" sz="2400" b="1" dirty="0">
                <a:solidFill>
                  <a:srgbClr val="4B1BFE"/>
                </a:solidFill>
                <a:latin typeface="Pretendard Bold"/>
                <a:ea typeface="Pretendard Bold"/>
              </a:rPr>
              <a:t>정규성을 띄지 않는 변수</a:t>
            </a:r>
            <a:endParaRPr lang="en-CA" altLang="ko-KR" sz="2400" b="1" dirty="0">
              <a:solidFill>
                <a:srgbClr val="4B1BFE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9EC411-04B7-E4E2-ED46-DB241EED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26437"/>
              </p:ext>
            </p:extLst>
          </p:nvPr>
        </p:nvGraphicFramePr>
        <p:xfrm>
          <a:off x="1676400" y="3771900"/>
          <a:ext cx="5562600" cy="598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29748691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290921090"/>
                    </a:ext>
                  </a:extLst>
                </a:gridCol>
              </a:tblGrid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59900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772118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6097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19143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6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6502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318814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641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3B595D-CCD1-228A-4FEB-12FC01EC0800}"/>
              </a:ext>
            </a:extLst>
          </p:cNvPr>
          <p:cNvSpPr txBox="1"/>
          <p:nvPr/>
        </p:nvSpPr>
        <p:spPr>
          <a:xfrm>
            <a:off x="6248400" y="2296971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정규성을 띄는 값과 아닌 값 분류해서 설명</a:t>
            </a:r>
            <a:endParaRPr kumimoji="1" lang="en-CA" altLang="ko-KR" dirty="0"/>
          </a:p>
          <a:p>
            <a:r>
              <a:rPr kumimoji="1" lang="ko-KR" altLang="en-US" dirty="0"/>
              <a:t>각 변수 별 사용하는 검정 설명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B93E9-C6DD-30B8-00F4-5C27627A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37916"/>
              </p:ext>
            </p:extLst>
          </p:nvPr>
        </p:nvGraphicFramePr>
        <p:xfrm>
          <a:off x="10401300" y="3771900"/>
          <a:ext cx="5562600" cy="598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29748691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290921090"/>
                    </a:ext>
                  </a:extLst>
                </a:gridCol>
              </a:tblGrid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59900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772118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6097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19143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6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6502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318814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64193"/>
                  </a:ext>
                </a:extLst>
              </a:tr>
            </a:tbl>
          </a:graphicData>
        </a:graphic>
      </p:graphicFrame>
      <p:sp>
        <p:nvSpPr>
          <p:cNvPr id="17" name="TextBox 15">
            <a:extLst>
              <a:ext uri="{FF2B5EF4-FFF2-40B4-BE49-F238E27FC236}">
                <a16:creationId xmlns:a16="http://schemas.microsoft.com/office/drawing/2014/main" id="{559C09F7-F9BF-C53F-1E9E-1F23BEC8CAA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가설 </a:t>
            </a:r>
            <a:r>
              <a:rPr lang="ko-KR" altLang="en-US" sz="7000" b="0" i="1" u="none" strike="noStrike" dirty="0">
                <a:ea typeface="Gong Gothic Bold"/>
              </a:rPr>
              <a:t>검정</a:t>
            </a:r>
            <a:endParaRPr lang="ko-KR" sz="7000" b="0" i="1" u="none" strike="noStrike" dirty="0">
              <a:ea typeface="Gong Gothic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AB5515-0A1F-DF5C-7F2C-FD789449671F}"/>
              </a:ext>
            </a:extLst>
          </p:cNvPr>
          <p:cNvSpPr txBox="1"/>
          <p:nvPr/>
        </p:nvSpPr>
        <p:spPr>
          <a:xfrm>
            <a:off x="4349931" y="4885509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가설 검정 별 결과 및 얻은 결론 설명 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370BC67A-E9E8-FBB4-E0DC-43838A8CF739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가설 </a:t>
            </a:r>
            <a:r>
              <a:rPr lang="ko-KR" altLang="en-US" sz="7000" b="0" i="1" u="none" strike="noStrike" dirty="0">
                <a:ea typeface="Gong Gothic Bold"/>
              </a:rPr>
              <a:t>검정</a:t>
            </a:r>
            <a:endParaRPr lang="ko-KR" sz="7000" b="0" i="1" u="none" strike="noStrike" dirty="0">
              <a:ea typeface="Gong Gothic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FDB6-8521-E1CE-8873-8FB2BD2A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C736E2-3790-EEDD-25E9-0E58F6F3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9C1F93-BA65-C78A-3EEC-07308D3E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C1C99DB-353D-3110-72F9-159674890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758F3CFD-46F7-B61C-CAC1-FE794EC92FD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가설 </a:t>
            </a:r>
            <a:r>
              <a:rPr lang="ko-KR" altLang="en-US" sz="7000" b="0" i="1" u="none" strike="noStrike" dirty="0">
                <a:ea typeface="Gong Gothic Bold"/>
              </a:rPr>
              <a:t>검정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7930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이곳에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최종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목표를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입력해주세요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2A5C53-4F19-C351-9C46-ECB82293C793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가설 </a:t>
            </a:r>
            <a:r>
              <a:rPr lang="ko-KR" altLang="en-US" sz="7000" b="0" i="1" u="none" strike="noStrike" dirty="0">
                <a:ea typeface="Gong Gothic Bold"/>
              </a:rPr>
              <a:t>검정</a:t>
            </a:r>
            <a:endParaRPr lang="ko-KR" sz="7000" b="0" i="1" u="none" strike="noStrike" dirty="0">
              <a:ea typeface="Gong Gothic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1D729-D6F6-A154-2511-AA580D6DA4E3}"/>
              </a:ext>
            </a:extLst>
          </p:cNvPr>
          <p:cNvSpPr txBox="1"/>
          <p:nvPr/>
        </p:nvSpPr>
        <p:spPr>
          <a:xfrm>
            <a:off x="4271554" y="3958046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회귀 </a:t>
            </a:r>
            <a:r>
              <a:rPr kumimoji="1" lang="ko-KR" altLang="en-US" dirty="0" err="1"/>
              <a:t>분석시</a:t>
            </a:r>
            <a:r>
              <a:rPr kumimoji="1" lang="ko-KR" altLang="en-US" dirty="0"/>
              <a:t> 범주형 변수 처리 설명 및 실행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다중 선형 분석 선정 이유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0DDE-48A8-5DFD-7485-4B06F30C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5DA2C6-72E2-E683-1B94-E245B618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B9AEC-44E7-9129-AD57-8F8A9F4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DB46340-012E-B73B-50F0-CB32DBB6684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AC288-F673-B349-0179-D5DB2B079166}"/>
              </a:ext>
            </a:extLst>
          </p:cNvPr>
          <p:cNvSpPr txBox="1"/>
          <p:nvPr/>
        </p:nvSpPr>
        <p:spPr>
          <a:xfrm>
            <a:off x="4271554" y="3958046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선형 분석 결과 및 해석</a:t>
            </a:r>
          </a:p>
        </p:txBody>
      </p:sp>
    </p:spTree>
    <p:extLst>
      <p:ext uri="{BB962C8B-B14F-4D97-AF65-F5344CB8AC3E}">
        <p14:creationId xmlns:p14="http://schemas.microsoft.com/office/powerpoint/2010/main" val="77631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42EE-83DF-C5F3-E9AE-7609F4E8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51F310-A8DD-7BC1-431A-A99DBA3A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93A12C-18A2-5DF7-D880-DBFA19F1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7B007B-D386-AB31-482E-36020A82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B5E464-6A25-2A89-69E8-096D3268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241EB6-EC4A-2F8B-D7F0-5DF5DC4F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D2B846-8352-8309-0A60-A5B49425281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이곳에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최종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목표를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입력해주세요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80B9A9-9642-CF87-A213-7F8D35ECBA82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112605-A3A7-0DE2-1646-3BC996EB0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B581217-FBE1-198E-621A-C434CE069214}"/>
              </a:ext>
            </a:extLst>
          </p:cNvPr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98F5475-69F8-A63D-E51F-AE58751EA377}"/>
              </a:ext>
            </a:extLst>
          </p:cNvPr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8B7C261-A6C7-477C-9086-C1BBE3FA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C3FBA6F-04C6-C91E-A2A9-98B020EEE0C3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109B53-3A70-6FAC-CDC5-56798AE0381A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29231-B6EE-21BA-A68A-D13AD01626B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5983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979E-18C0-0392-6322-6BC381B2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679EC4-1C7B-58B0-731E-1C693AE4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3DCD36-58DB-16EC-AE09-95F633CB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274E4E-A0DB-73E1-279C-5C36FA81B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4216400"/>
            <a:ext cx="1028700" cy="1028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7ED089-CFC0-06E9-E806-A9A4E79F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187700"/>
            <a:ext cx="2908300" cy="3124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70FB8D-EE51-1AE2-1360-CC5307039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4216400"/>
            <a:ext cx="1028700" cy="1028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5D5EB5-ED6F-5EFF-0C7D-AD4ACD3AB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3187700"/>
            <a:ext cx="2908300" cy="3124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FBB823-D150-5BEF-030A-A666792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4216400"/>
            <a:ext cx="1028700" cy="1028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659EB7-0C65-20B7-DE00-393E4E64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00" y="3187700"/>
            <a:ext cx="2908300" cy="3124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763FBA0-AC08-99C2-C76F-882A41835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0" y="3187700"/>
            <a:ext cx="2908300" cy="3124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68D7BCD-6650-E614-09F5-20DB4D7116AC}"/>
              </a:ext>
            </a:extLst>
          </p:cNvPr>
          <p:cNvSpPr txBox="1"/>
          <p:nvPr/>
        </p:nvSpPr>
        <p:spPr>
          <a:xfrm>
            <a:off x="145669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lack"/>
              </a:rPr>
              <a:t>QA</a:t>
            </a: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테스트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E9F096-0446-6E73-26BB-F224EF746136}"/>
              </a:ext>
            </a:extLst>
          </p:cNvPr>
          <p:cNvSpPr txBox="1"/>
          <p:nvPr/>
        </p:nvSpPr>
        <p:spPr>
          <a:xfrm>
            <a:off x="8763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단계의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흐름을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보여주는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E782B5D-DACC-F101-E3EC-19AAB82E9106}"/>
              </a:ext>
            </a:extLst>
          </p:cNvPr>
          <p:cNvSpPr txBox="1"/>
          <p:nvPr/>
        </p:nvSpPr>
        <p:spPr>
          <a:xfrm>
            <a:off x="53975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혹은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상황에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따라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일들이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일어나는지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0E1390-C275-8D8C-FC83-6ABC940D3656}"/>
              </a:ext>
            </a:extLst>
          </p:cNvPr>
          <p:cNvSpPr txBox="1"/>
          <p:nvPr/>
        </p:nvSpPr>
        <p:spPr>
          <a:xfrm>
            <a:off x="9918700" y="6731000"/>
            <a:ext cx="2971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과정의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핵심이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되는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9B33A38-D732-1E80-651F-EEC3BFD04BA8}"/>
              </a:ext>
            </a:extLst>
          </p:cNvPr>
          <p:cNvSpPr txBox="1"/>
          <p:nvPr/>
        </p:nvSpPr>
        <p:spPr>
          <a:xfrm>
            <a:off x="144399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마지막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단계에서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도착지점에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내용을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84CD295-5651-2DDF-E40C-9F61EB356361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39A94CC-F971-E3DD-682A-7BCC7080EA90}"/>
              </a:ext>
            </a:extLst>
          </p:cNvPr>
          <p:cNvSpPr txBox="1"/>
          <p:nvPr/>
        </p:nvSpPr>
        <p:spPr>
          <a:xfrm>
            <a:off x="10033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기획하기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DF25D9D-CE65-4CD7-C695-2B82E0922AFB}"/>
              </a:ext>
            </a:extLst>
          </p:cNvPr>
          <p:cNvSpPr txBox="1"/>
          <p:nvPr/>
        </p:nvSpPr>
        <p:spPr>
          <a:xfrm>
            <a:off x="55245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디자인하기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EFEDE14-1CA8-F2F3-E25B-03049827A647}"/>
              </a:ext>
            </a:extLst>
          </p:cNvPr>
          <p:cNvSpPr txBox="1"/>
          <p:nvPr/>
        </p:nvSpPr>
        <p:spPr>
          <a:xfrm>
            <a:off x="100457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개발하기</a:t>
            </a:r>
          </a:p>
        </p:txBody>
      </p:sp>
    </p:spTree>
    <p:extLst>
      <p:ext uri="{BB962C8B-B14F-4D97-AF65-F5344CB8AC3E}">
        <p14:creationId xmlns:p14="http://schemas.microsoft.com/office/powerpoint/2010/main" val="116023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09D39-1E44-3028-6E3F-302027BF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75DA038-E3EC-D4D1-98B6-E293192C16A1}"/>
              </a:ext>
            </a:extLst>
          </p:cNvPr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500" i="1" dirty="0">
                <a:solidFill>
                  <a:srgbClr val="FFFFFF"/>
                </a:solidFill>
                <a:ea typeface="Gong Gothic Bold"/>
              </a:rPr>
              <a:t>질의 응답</a:t>
            </a:r>
            <a:endParaRPr lang="en-US" altLang="ko-KR" sz="9500" b="0" i="1" u="none" strike="noStrike" dirty="0">
              <a:solidFill>
                <a:srgbClr val="FFFFFF"/>
              </a:solidFill>
              <a:ea typeface="Gong Gothic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24DF4B-F2C3-5BB3-1BAC-E382BF34986E}"/>
              </a:ext>
            </a:extLst>
          </p:cNvPr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16968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330200"/>
            <a:ext cx="3962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1816100"/>
            <a:ext cx="13982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3454400"/>
            <a:ext cx="1398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5092700"/>
            <a:ext cx="1398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6731000"/>
            <a:ext cx="13982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574800"/>
            <a:ext cx="2032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6617" y="7874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3517" y="7239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데이터 소개 및 선정 이유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6617" y="24257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3517" y="23622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latin typeface="Pretendard Black"/>
                <a:ea typeface="Pretendard Black"/>
              </a:rPr>
              <a:t>전처리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 및 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EDA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46617" y="40640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3517" y="4000500"/>
            <a:ext cx="9512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가설 검정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59317" y="5702300"/>
            <a:ext cx="166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517" y="5638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회귀 분석</a:t>
            </a:r>
            <a:endParaRPr lang="en-CA" altLang="ko-KR" sz="35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46617" y="73406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3517" y="7264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결론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CD03EA51-86E8-F311-89CB-91768EE4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8369300"/>
            <a:ext cx="13982700" cy="25400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A5001F74-DC5D-F533-2FF6-C490C25F0FC0}"/>
              </a:ext>
            </a:extLst>
          </p:cNvPr>
          <p:cNvSpPr txBox="1"/>
          <p:nvPr/>
        </p:nvSpPr>
        <p:spPr>
          <a:xfrm>
            <a:off x="6913517" y="89027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질의 응답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DF7B5D4D-17DF-A360-E2EE-D6451387B42E}"/>
              </a:ext>
            </a:extLst>
          </p:cNvPr>
          <p:cNvSpPr txBox="1"/>
          <p:nvPr/>
        </p:nvSpPr>
        <p:spPr>
          <a:xfrm>
            <a:off x="5046617" y="897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chapter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6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7650-1105-103E-E398-BBD50F2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4B3AC-9CC5-CE89-255C-43B12A4C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5561AF-281E-C12B-426D-E04D0950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E139D3-F8F5-E7C3-9084-F695BB7BE28E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 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E7C3FA-1610-9BCE-5B32-EFF7EF1DD835}"/>
              </a:ext>
            </a:extLst>
          </p:cNvPr>
          <p:cNvSpPr txBox="1"/>
          <p:nvPr/>
        </p:nvSpPr>
        <p:spPr>
          <a:xfrm>
            <a:off x="673100" y="3397250"/>
            <a:ext cx="7480300" cy="349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4B1BFE"/>
                </a:solidFill>
                <a:latin typeface="Pretendard Bold"/>
                <a:ea typeface="Pretendard Bold"/>
              </a:rPr>
              <a:t>데이터 개요</a:t>
            </a:r>
            <a:endParaRPr lang="en-CA" altLang="ko-KR" sz="32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/>
            <a:endParaRPr lang="en-CA" altLang="ko-KR" sz="2800" b="1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수집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Kaggle </a:t>
            </a:r>
            <a:r>
              <a:rPr lang="en-US" altLang="ko-KR" sz="1600" dirty="0">
                <a:solidFill>
                  <a:srgbClr val="000000"/>
                </a:solidFill>
                <a:latin typeface="Pretendard Bold"/>
                <a:ea typeface="Pretendard Bold"/>
                <a:hlinkClick r:id="rId5"/>
              </a:rPr>
              <a:t>https://www.kaggle.com/datasets/whenamancodes/data-science-fields-salary-categorization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범위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 2020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~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크기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607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건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657508-35D9-518C-B5A0-3ADA4E6F8088}"/>
              </a:ext>
            </a:extLst>
          </p:cNvPr>
          <p:cNvGraphicFramePr>
            <a:graphicFrameLocks noGrp="1"/>
          </p:cNvGraphicFramePr>
          <p:nvPr/>
        </p:nvGraphicFramePr>
        <p:xfrm>
          <a:off x="9144000" y="1955800"/>
          <a:ext cx="8446951" cy="809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98724376"/>
                    </a:ext>
                  </a:extLst>
                </a:gridCol>
                <a:gridCol w="6224451">
                  <a:extLst>
                    <a:ext uri="{9D8B030D-6E8A-4147-A177-3AD203B41FA5}">
                      <a16:colId xmlns:a16="http://schemas.microsoft.com/office/drawing/2014/main" val="1499818875"/>
                    </a:ext>
                  </a:extLst>
                </a:gridCol>
              </a:tblGrid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Dimension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3848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Working Year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 연도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434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Designation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직함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310513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Experience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경험 수준</a:t>
                      </a:r>
                      <a:r>
                        <a:rPr lang="en-CA" sz="2400" b="1" dirty="0">
                          <a:effectLst/>
                        </a:rPr>
                        <a:t> </a:t>
                      </a:r>
                    </a:p>
                    <a:p>
                      <a:pPr fontAlgn="ctr"/>
                      <a:r>
                        <a:rPr lang="en-CA" sz="2400" b="1" dirty="0">
                          <a:effectLst/>
                        </a:rPr>
                        <a:t>Entry level / Mid level / Senior level / Expert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170583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Employment 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고용 형태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4991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Salary In Rupees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연봉 </a:t>
                      </a:r>
                      <a:r>
                        <a:rPr lang="en-US" altLang="ko-KR" sz="2400" b="1" dirty="0">
                          <a:effectLst/>
                        </a:rPr>
                        <a:t>(</a:t>
                      </a:r>
                      <a:r>
                        <a:rPr lang="ko-KR" altLang="en-US" sz="2400" b="1" dirty="0">
                          <a:effectLst/>
                        </a:rPr>
                        <a:t>루피</a:t>
                      </a:r>
                      <a:r>
                        <a:rPr lang="en-US" altLang="ko-KR" sz="2400" b="1" dirty="0">
                          <a:effectLst/>
                        </a:rPr>
                        <a:t>)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654312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Employee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근무자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55079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34236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Size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크기</a:t>
                      </a:r>
                      <a:endParaRPr lang="en-CA" altLang="ko-KR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79015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Remote Working Ratio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원격 근무 비율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774037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FA9EA9D3-2FD6-7F1D-5DC5-1C241DAF4AC8}"/>
              </a:ext>
            </a:extLst>
          </p:cNvPr>
          <p:cNvSpPr txBox="1"/>
          <p:nvPr/>
        </p:nvSpPr>
        <p:spPr>
          <a:xfrm>
            <a:off x="673100" y="2195104"/>
            <a:ext cx="716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Pretendard Bold"/>
                <a:ea typeface="Pretendard Bold"/>
              </a:rPr>
              <a:t>데이터 사이언스 직종의 연봉 데이터 </a:t>
            </a:r>
            <a:endParaRPr lang="en-US" sz="36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59453D6-50B1-8548-8D8E-53ED61C34899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03545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 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FF7283-22A2-A8A7-B661-734F08BE5936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16EA-151E-003C-511A-2D7C359D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199"/>
            <a:ext cx="8796624" cy="4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62F116-DAD0-7783-9F15-FF0572FACD01}"/>
              </a:ext>
            </a:extLst>
          </p:cNvPr>
          <p:cNvSpPr txBox="1"/>
          <p:nvPr/>
        </p:nvSpPr>
        <p:spPr>
          <a:xfrm>
            <a:off x="13182600" y="963930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유튜브 곰사원은 </a:t>
            </a:r>
            <a:r>
              <a:rPr kumimoji="1" lang="ko-KR" altLang="en-US" dirty="0" err="1"/>
              <a:t>곰대표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조코딩</a:t>
            </a:r>
            <a:r>
              <a:rPr kumimoji="1" lang="ko-KR" altLang="en-US" dirty="0"/>
              <a:t> 채널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06566-3FB5-45A4-5CB7-183C8AAE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3283675"/>
            <a:ext cx="961813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CA" altLang="ko-KR" sz="9500" b="0" i="1" u="none" strike="noStrike" dirty="0">
                <a:solidFill>
                  <a:srgbClr val="FFFFFF"/>
                </a:solidFill>
                <a:ea typeface="Gong Gothic Bold"/>
              </a:rPr>
              <a:t>Q: </a:t>
            </a:r>
            <a:r>
              <a:rPr lang="ko-KR" altLang="en-US" sz="9500" b="0" i="1" u="none" strike="noStrike" dirty="0">
                <a:solidFill>
                  <a:srgbClr val="FFFFFF"/>
                </a:solidFill>
                <a:ea typeface="Gong Gothic Bold"/>
              </a:rPr>
              <a:t>어떤 변수가 가장 연봉과 밀접한 연관을 가지는가</a:t>
            </a:r>
            <a:r>
              <a:rPr lang="en-US" altLang="ko-KR" sz="9500" b="0" i="1" u="none" strike="noStrike" dirty="0">
                <a:solidFill>
                  <a:srgbClr val="FFFFFF"/>
                </a:solidFill>
                <a:ea typeface="Gong Gothic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56C1-D13B-CDF5-9297-13369701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487C4-3950-5615-525B-B72C8868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04E4EF-EECD-57F5-869C-CCFF7C9E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524579E-7B39-9058-E3D2-594C12BB4AA9}"/>
              </a:ext>
            </a:extLst>
          </p:cNvPr>
          <p:cNvSpPr txBox="1"/>
          <p:nvPr/>
        </p:nvSpPr>
        <p:spPr>
          <a:xfrm>
            <a:off x="838200" y="2263774"/>
            <a:ext cx="9372600" cy="1050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직책이 너무 다양하고 근로자 또한 </a:t>
            </a:r>
            <a:r>
              <a:rPr lang="ko-KR" altLang="en-US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퍼져있다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74C42-EA55-33BE-EAE0-5A521394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695700"/>
            <a:ext cx="11259457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5621C-8442-852B-57D5-EB643ABB3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89118"/>
            <a:ext cx="7391400" cy="41411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34DDD83-3BD8-B8A5-6DC5-1EDDECAF96EC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988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565B-562A-3E32-B337-44CFAD9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3F05C4-8BFD-C53D-615B-B78C7FD0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B6D8F3-2184-CC52-B08B-3DAF3D5B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3D37-961C-20EA-4AE1-701C3F5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327400"/>
            <a:ext cx="11194045" cy="6248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CFF69BE-1BC5-D005-93B3-42EE6706EB07}"/>
              </a:ext>
            </a:extLst>
          </p:cNvPr>
          <p:cNvSpPr txBox="1"/>
          <p:nvPr/>
        </p:nvSpPr>
        <p:spPr>
          <a:xfrm>
            <a:off x="838200" y="2263775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비슷한 직책 그룹화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71E45-C659-316E-E2B7-3AB96C5FE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0" y="3886200"/>
            <a:ext cx="5852319" cy="5130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4634359-C2D9-0DE0-0C4D-F36DED6A802A}"/>
              </a:ext>
            </a:extLst>
          </p:cNvPr>
          <p:cNvSpPr txBox="1"/>
          <p:nvPr/>
        </p:nvSpPr>
        <p:spPr>
          <a:xfrm>
            <a:off x="12115800" y="2263775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결측치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확인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CDC6E88-054C-7079-960C-821BD83178C8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8725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6DD-5011-CA6C-981A-4DFFC86A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5C5BC-8F3C-2EA5-919B-B13CA67F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9F7648-4751-C903-12EE-6F12E9E1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41A22-42CF-0FC5-7E00-70BBB25139CD}"/>
              </a:ext>
            </a:extLst>
          </p:cNvPr>
          <p:cNvSpPr txBox="1"/>
          <p:nvPr/>
        </p:nvSpPr>
        <p:spPr>
          <a:xfrm>
            <a:off x="8235776" y="4826419"/>
            <a:ext cx="18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EDA </a:t>
            </a:r>
            <a:r>
              <a:rPr kumimoji="1" lang="ko-KR" altLang="en-US" dirty="0"/>
              <a:t>시각화 내용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829E962-5C60-046C-4439-D01FCB3EC94A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14117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3858-7ABD-7F62-75AF-0B5CCAC9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D6A249-68B5-761F-EE48-2053569E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4CF955-3FB2-8F8F-56A4-2A575958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0867E0-02CD-0326-4C89-B203C97A6051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64653-E916-3538-9978-72175D37DFCC}"/>
              </a:ext>
            </a:extLst>
          </p:cNvPr>
          <p:cNvSpPr txBox="1"/>
          <p:nvPr/>
        </p:nvSpPr>
        <p:spPr>
          <a:xfrm>
            <a:off x="8235776" y="4826419"/>
            <a:ext cx="18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EDA </a:t>
            </a:r>
            <a:r>
              <a:rPr kumimoji="1" lang="ko-KR" altLang="en-US" dirty="0"/>
              <a:t>시각화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C62A9-DA1F-1AEB-8A55-DA4208A59338}"/>
              </a:ext>
            </a:extLst>
          </p:cNvPr>
          <p:cNvSpPr txBox="1"/>
          <p:nvPr/>
        </p:nvSpPr>
        <p:spPr>
          <a:xfrm>
            <a:off x="7830274" y="5600700"/>
            <a:ext cx="262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및 </a:t>
            </a:r>
            <a:r>
              <a:rPr kumimoji="1" lang="en-US" altLang="ko-KR" dirty="0"/>
              <a:t>EDA</a:t>
            </a:r>
            <a:r>
              <a:rPr kumimoji="1" lang="ko-KR" altLang="en-US" dirty="0"/>
              <a:t>로 얻은 내용 설명</a:t>
            </a:r>
          </a:p>
        </p:txBody>
      </p:sp>
    </p:spTree>
    <p:extLst>
      <p:ext uri="{BB962C8B-B14F-4D97-AF65-F5344CB8AC3E}">
        <p14:creationId xmlns:p14="http://schemas.microsoft.com/office/powerpoint/2010/main" val="547763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677</Words>
  <Application>Microsoft Macintosh PowerPoint</Application>
  <PresentationFormat>Custom</PresentationFormat>
  <Paragraphs>182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Pretendard Bold</vt:lpstr>
      <vt:lpstr>Aptos</vt:lpstr>
      <vt:lpstr>Pretendard Medium</vt:lpstr>
      <vt:lpstr>Arial</vt:lpstr>
      <vt:lpstr>Pretendard Regular</vt:lpstr>
      <vt:lpstr>Pretendard Black</vt:lpstr>
      <vt:lpstr>Gong Gothic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강한결</cp:lastModifiedBy>
  <cp:revision>6</cp:revision>
  <dcterms:created xsi:type="dcterms:W3CDTF">2006-08-16T00:00:00Z</dcterms:created>
  <dcterms:modified xsi:type="dcterms:W3CDTF">2024-12-08T12:52:01Z</dcterms:modified>
</cp:coreProperties>
</file>